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79" r:id="rId4"/>
    <p:sldId id="281" r:id="rId5"/>
    <p:sldId id="263" r:id="rId6"/>
    <p:sldId id="307" r:id="rId7"/>
    <p:sldId id="308" r:id="rId8"/>
    <p:sldId id="304" r:id="rId9"/>
    <p:sldId id="309" r:id="rId10"/>
    <p:sldId id="310" r:id="rId11"/>
    <p:sldId id="311" r:id="rId12"/>
    <p:sldId id="269" r:id="rId13"/>
    <p:sldId id="270" r:id="rId14"/>
    <p:sldId id="312" r:id="rId15"/>
    <p:sldId id="272" r:id="rId16"/>
    <p:sldId id="313" r:id="rId17"/>
    <p:sldId id="314" r:id="rId18"/>
    <p:sldId id="305" r:id="rId19"/>
    <p:sldId id="317" r:id="rId20"/>
    <p:sldId id="276" r:id="rId21"/>
    <p:sldId id="285" r:id="rId22"/>
    <p:sldId id="275" r:id="rId23"/>
    <p:sldId id="274" r:id="rId24"/>
    <p:sldId id="297" r:id="rId25"/>
    <p:sldId id="294" r:id="rId26"/>
    <p:sldId id="298" r:id="rId27"/>
    <p:sldId id="300" r:id="rId28"/>
    <p:sldId id="296" r:id="rId29"/>
    <p:sldId id="315" r:id="rId30"/>
    <p:sldId id="277" r:id="rId31"/>
    <p:sldId id="271" r:id="rId32"/>
    <p:sldId id="273" r:id="rId33"/>
    <p:sldId id="282" r:id="rId34"/>
    <p:sldId id="283" r:id="rId35"/>
    <p:sldId id="288" r:id="rId36"/>
    <p:sldId id="289" r:id="rId37"/>
    <p:sldId id="291" r:id="rId38"/>
    <p:sldId id="301" r:id="rId39"/>
    <p:sldId id="287" r:id="rId40"/>
    <p:sldId id="302" r:id="rId41"/>
    <p:sldId id="31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67" autoAdjust="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08E64-B803-4A09-A782-5935131D0FA8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A3095-05F9-4C0C-AB80-5F982C92B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14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2D78A-A4DF-44D5-B1EE-94AD7DD259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92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A3095-05F9-4C0C-AB80-5F982C92B8F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87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A3095-05F9-4C0C-AB80-5F982C92B8F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54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A3095-05F9-4C0C-AB80-5F982C92B8F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03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5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40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56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02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19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91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44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1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14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73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9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CDFA4-01A0-4D65-BF17-3A1B281FF0DA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4F0EC-21DE-4669-8240-7D46F888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39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74564" y="1122363"/>
            <a:ext cx="8585812" cy="2387600"/>
          </a:xfrm>
        </p:spPr>
        <p:txBody>
          <a:bodyPr>
            <a:normAutofit/>
          </a:bodyPr>
          <a:lstStyle/>
          <a:p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Underwater image restoration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4569" y="3635566"/>
            <a:ext cx="9885802" cy="1622234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Zhang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Qiqi</a:t>
            </a: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/>
              <a:t>2016.10.24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1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4"/>
            <a:ext cx="10751545" cy="4630259"/>
          </a:xfrm>
        </p:spPr>
        <p:txBody>
          <a:bodyPr/>
          <a:lstStyle/>
          <a:p>
            <a:r>
              <a:rPr lang="zh-CN" altLang="en-US" dirty="0" smtClean="0"/>
              <a:t>去雾类算法对比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1800" dirty="0" smtClean="0"/>
              <a:t>（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）可见度复原算法</a:t>
            </a:r>
            <a:r>
              <a:rPr lang="en-US" altLang="zh-CN" sz="1800" dirty="0" smtClean="0"/>
              <a:t>1                                  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b</a:t>
            </a:r>
            <a:r>
              <a:rPr lang="zh-CN" altLang="en-US" sz="1800" dirty="0" smtClean="0"/>
              <a:t>）可见度复原算法</a:t>
            </a:r>
            <a:r>
              <a:rPr lang="en-US" altLang="zh-CN" sz="1800" dirty="0" smtClean="0"/>
              <a:t>2                         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c</a:t>
            </a:r>
            <a:r>
              <a:rPr lang="zh-CN" altLang="en-US" sz="1800" dirty="0" smtClean="0"/>
              <a:t>）导向滤波暗通道去雾法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974554"/>
            <a:ext cx="3270943" cy="2213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165" y="2974554"/>
            <a:ext cx="3228357" cy="22007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53" y="2974554"/>
            <a:ext cx="3237444" cy="22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134" y="1690688"/>
            <a:ext cx="10515600" cy="4630259"/>
          </a:xfrm>
        </p:spPr>
        <p:txBody>
          <a:bodyPr/>
          <a:lstStyle/>
          <a:p>
            <a:r>
              <a:rPr lang="zh-CN" altLang="en-US" dirty="0"/>
              <a:t>颜色校正类</a:t>
            </a:r>
            <a:r>
              <a:rPr lang="en-US" altLang="zh-CN" dirty="0"/>
              <a:t>——</a:t>
            </a:r>
            <a:r>
              <a:rPr lang="zh-CN" altLang="en-US" dirty="0"/>
              <a:t>动态阈值白平衡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8" y="2287622"/>
            <a:ext cx="3306594" cy="2150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01" y="2287622"/>
            <a:ext cx="3224497" cy="20986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0" y="2287622"/>
            <a:ext cx="3068159" cy="20633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8" y="4676888"/>
            <a:ext cx="3312378" cy="20353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62" y="4646248"/>
            <a:ext cx="3189608" cy="20659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0" y="4646248"/>
            <a:ext cx="3068159" cy="20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0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/>
          <a:lstStyle/>
          <a:p>
            <a:r>
              <a:rPr lang="zh-CN" altLang="en-US" dirty="0"/>
              <a:t>颜色校正类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颜色恒常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59" y="2439835"/>
            <a:ext cx="4914010" cy="29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2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/>
          <a:lstStyle/>
          <a:p>
            <a:r>
              <a:rPr lang="zh-CN" altLang="en-US" dirty="0" smtClean="0"/>
              <a:t>颜色恒常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256" y="1690687"/>
            <a:ext cx="3533415" cy="21200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28" y="1690689"/>
            <a:ext cx="3533414" cy="2120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4" y="4177596"/>
            <a:ext cx="3576808" cy="2146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69" y="4177596"/>
            <a:ext cx="3576808" cy="2146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958" y="4177596"/>
            <a:ext cx="3576808" cy="21460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200" y="3427107"/>
            <a:ext cx="2060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）</a:t>
            </a:r>
            <a:r>
              <a:rPr lang="en-US" altLang="zh-CN" sz="1600" dirty="0" smtClean="0"/>
              <a:t>Grey-World </a:t>
            </a:r>
            <a:r>
              <a:rPr lang="zh-CN" altLang="en-US" sz="1600" dirty="0" smtClean="0"/>
              <a:t>图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395671" y="3088552"/>
            <a:ext cx="189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/>
              <a:t>b</a:t>
            </a:r>
            <a:r>
              <a:rPr lang="zh-CN" altLang="en-US" sz="1600" dirty="0" smtClean="0"/>
              <a:t>）</a:t>
            </a:r>
            <a:r>
              <a:rPr lang="en-US" altLang="zh-CN" sz="1600" dirty="0" smtClean="0"/>
              <a:t>max-RGB</a:t>
            </a:r>
            <a:r>
              <a:rPr lang="zh-CN" altLang="en-US" sz="1600" dirty="0" smtClean="0"/>
              <a:t>图</a:t>
            </a:r>
            <a:endParaRPr lang="en-US" altLang="zh-CN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079654" y="6394632"/>
            <a:ext cx="253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 smtClean="0"/>
              <a:t>c</a:t>
            </a:r>
            <a:r>
              <a:rPr lang="zh-CN" altLang="en-US" sz="1600" dirty="0" smtClean="0"/>
              <a:t>）</a:t>
            </a:r>
            <a:r>
              <a:rPr lang="en-US" altLang="zh-CN" sz="1600" dirty="0"/>
              <a:t>Shades of Grey </a:t>
            </a:r>
            <a:r>
              <a:rPr lang="zh-CN" altLang="en-US" sz="1600" dirty="0" smtClean="0"/>
              <a:t>图</a:t>
            </a: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001658" y="6425564"/>
            <a:ext cx="2104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 smtClean="0"/>
              <a:t>d</a:t>
            </a:r>
            <a:r>
              <a:rPr lang="zh-CN" altLang="en-US" sz="1600" dirty="0" smtClean="0"/>
              <a:t>）</a:t>
            </a:r>
            <a:r>
              <a:rPr lang="en-US" altLang="zh-CN" sz="1600" dirty="0" smtClean="0"/>
              <a:t>Grey-Edge</a:t>
            </a:r>
            <a:r>
              <a:rPr lang="zh-CN" altLang="en-US" sz="1600" dirty="0" smtClean="0"/>
              <a:t>图</a:t>
            </a:r>
            <a:endParaRPr lang="en-US" altLang="zh-CN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361803" y="6425564"/>
            <a:ext cx="335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 smtClean="0"/>
              <a:t>e</a:t>
            </a:r>
            <a:r>
              <a:rPr lang="zh-CN" altLang="en-US" sz="1600" dirty="0" smtClean="0"/>
              <a:t>）</a:t>
            </a:r>
            <a:r>
              <a:rPr lang="en-US" altLang="zh-CN" sz="1600" dirty="0"/>
              <a:t>Weighted </a:t>
            </a:r>
            <a:r>
              <a:rPr lang="en-US" altLang="zh-CN" sz="1600" dirty="0" smtClean="0"/>
              <a:t>Grey-Edge</a:t>
            </a:r>
            <a:r>
              <a:rPr lang="zh-CN" altLang="en-US" sz="1600" dirty="0" smtClean="0"/>
              <a:t>图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89105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31674"/>
            <a:ext cx="10515600" cy="4630259"/>
          </a:xfrm>
        </p:spPr>
        <p:txBody>
          <a:bodyPr/>
          <a:lstStyle/>
          <a:p>
            <a:r>
              <a:rPr lang="zh-CN" altLang="en-US" dirty="0" smtClean="0"/>
              <a:t>直方图处理</a:t>
            </a:r>
            <a:r>
              <a:rPr lang="en-US" altLang="zh-CN" dirty="0" smtClean="0"/>
              <a:t>——CLAHE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47" y="1485624"/>
            <a:ext cx="3654847" cy="21929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76" y="3841801"/>
            <a:ext cx="4207525" cy="25201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5" y="3842487"/>
            <a:ext cx="4230018" cy="25194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45697" y="2426206"/>
            <a:ext cx="198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r>
              <a:rPr lang="zh-CN" altLang="en-US" dirty="0"/>
              <a:t>水</a:t>
            </a:r>
            <a:r>
              <a:rPr lang="zh-CN" altLang="en-US" dirty="0" smtClean="0"/>
              <a:t>下图像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63548" y="6402919"/>
            <a:ext cx="371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HSV</a:t>
            </a:r>
            <a:r>
              <a:rPr lang="zh-CN" altLang="en-US" dirty="0" smtClean="0"/>
              <a:t>空间的</a:t>
            </a:r>
            <a:r>
              <a:rPr lang="en-US" altLang="zh-CN" dirty="0" smtClean="0"/>
              <a:t>CLAHE</a:t>
            </a:r>
            <a:r>
              <a:rPr lang="zh-CN" altLang="en-US" dirty="0" smtClean="0"/>
              <a:t>结果图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28762" y="6361933"/>
            <a:ext cx="39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图（</a:t>
            </a:r>
            <a:r>
              <a:rPr lang="en-US" altLang="zh-CN" dirty="0"/>
              <a:t>c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RGB</a:t>
            </a:r>
            <a:r>
              <a:rPr lang="zh-CN" altLang="en-US" dirty="0" smtClean="0"/>
              <a:t>空间的</a:t>
            </a:r>
            <a:r>
              <a:rPr lang="en-US" altLang="zh-CN" dirty="0" smtClean="0"/>
              <a:t>CLAHE</a:t>
            </a:r>
            <a:r>
              <a:rPr lang="zh-CN" altLang="en-US" dirty="0" smtClean="0"/>
              <a:t>结果图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85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31674"/>
            <a:ext cx="10515600" cy="4630259"/>
          </a:xfrm>
        </p:spPr>
        <p:txBody>
          <a:bodyPr/>
          <a:lstStyle/>
          <a:p>
            <a:r>
              <a:rPr lang="zh-CN" altLang="en-US" dirty="0" smtClean="0"/>
              <a:t>直方图处理</a:t>
            </a:r>
            <a:r>
              <a:rPr lang="en-US" altLang="zh-CN" dirty="0" smtClean="0"/>
              <a:t>——CLAHE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8945697" y="2426206"/>
            <a:ext cx="198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r>
              <a:rPr lang="zh-CN" altLang="en-US" dirty="0"/>
              <a:t>水</a:t>
            </a:r>
            <a:r>
              <a:rPr lang="zh-CN" altLang="en-US" dirty="0" smtClean="0"/>
              <a:t>下图像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63548" y="6402919"/>
            <a:ext cx="371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HSV</a:t>
            </a:r>
            <a:r>
              <a:rPr lang="zh-CN" altLang="en-US" dirty="0" smtClean="0"/>
              <a:t>空间的</a:t>
            </a:r>
            <a:r>
              <a:rPr lang="en-US" altLang="zh-CN" dirty="0" smtClean="0"/>
              <a:t>CLAHE</a:t>
            </a:r>
            <a:r>
              <a:rPr lang="zh-CN" altLang="en-US" dirty="0" smtClean="0"/>
              <a:t>结果图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28762" y="6361933"/>
            <a:ext cx="39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图（</a:t>
            </a:r>
            <a:r>
              <a:rPr lang="en-US" altLang="zh-CN" dirty="0"/>
              <a:t>c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RGB</a:t>
            </a:r>
            <a:r>
              <a:rPr lang="zh-CN" altLang="en-US" dirty="0" smtClean="0"/>
              <a:t>空间的</a:t>
            </a:r>
            <a:r>
              <a:rPr lang="en-US" altLang="zh-CN" dirty="0" smtClean="0"/>
              <a:t>CLAHE</a:t>
            </a:r>
            <a:r>
              <a:rPr lang="zh-CN" altLang="en-US" dirty="0" smtClean="0"/>
              <a:t>结果图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955" y="1362342"/>
            <a:ext cx="3479780" cy="22647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16" y="3769040"/>
            <a:ext cx="3945707" cy="25928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60" y="3810026"/>
            <a:ext cx="3843246" cy="25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2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31674"/>
            <a:ext cx="10515600" cy="4630259"/>
          </a:xfrm>
        </p:spPr>
        <p:txBody>
          <a:bodyPr/>
          <a:lstStyle/>
          <a:p>
            <a:r>
              <a:rPr lang="zh-CN" altLang="en-US" dirty="0" smtClean="0"/>
              <a:t>直方图处理</a:t>
            </a:r>
            <a:r>
              <a:rPr lang="en-US" altLang="zh-CN" dirty="0" smtClean="0"/>
              <a:t>——CLAHE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8945697" y="2426206"/>
            <a:ext cx="198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r>
              <a:rPr lang="zh-CN" altLang="en-US" dirty="0"/>
              <a:t>水</a:t>
            </a:r>
            <a:r>
              <a:rPr lang="zh-CN" altLang="en-US" dirty="0" smtClean="0"/>
              <a:t>下图像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63548" y="6402919"/>
            <a:ext cx="371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HSV</a:t>
            </a:r>
            <a:r>
              <a:rPr lang="zh-CN" altLang="en-US" dirty="0" smtClean="0"/>
              <a:t>空间的</a:t>
            </a:r>
            <a:r>
              <a:rPr lang="en-US" altLang="zh-CN" dirty="0" smtClean="0"/>
              <a:t>CLAHE</a:t>
            </a:r>
            <a:r>
              <a:rPr lang="zh-CN" altLang="en-US" dirty="0" smtClean="0"/>
              <a:t>结果图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28762" y="6361933"/>
            <a:ext cx="39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图（</a:t>
            </a:r>
            <a:r>
              <a:rPr lang="en-US" altLang="zh-CN" dirty="0"/>
              <a:t>c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RGB</a:t>
            </a:r>
            <a:r>
              <a:rPr lang="zh-CN" altLang="en-US" dirty="0" smtClean="0"/>
              <a:t>空间的</a:t>
            </a:r>
            <a:r>
              <a:rPr lang="en-US" altLang="zh-CN" dirty="0" smtClean="0"/>
              <a:t>CLAHE</a:t>
            </a:r>
            <a:r>
              <a:rPr lang="zh-CN" altLang="en-US" dirty="0" smtClean="0"/>
              <a:t>结果图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49" y="1450476"/>
            <a:ext cx="3340617" cy="22465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69" y="3823480"/>
            <a:ext cx="3671318" cy="2478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25" y="3842487"/>
            <a:ext cx="3641979" cy="24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134" y="1690688"/>
            <a:ext cx="10515600" cy="4630259"/>
          </a:xfrm>
        </p:spPr>
        <p:txBody>
          <a:bodyPr/>
          <a:lstStyle/>
          <a:p>
            <a:r>
              <a:rPr lang="zh-CN" altLang="en-US" dirty="0"/>
              <a:t>直方图处理</a:t>
            </a:r>
            <a:r>
              <a:rPr lang="en-US" altLang="zh-CN" dirty="0"/>
              <a:t>——</a:t>
            </a:r>
            <a:r>
              <a:rPr lang="zh-CN" altLang="en-US" dirty="0"/>
              <a:t>无监督颜色模型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8" y="2287622"/>
            <a:ext cx="3306594" cy="2150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01" y="2287622"/>
            <a:ext cx="3224497" cy="20986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0" y="2287622"/>
            <a:ext cx="3068159" cy="206333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044847" y="1533205"/>
            <a:ext cx="238607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对比度校正</a:t>
            </a:r>
            <a:r>
              <a:rPr lang="en-US" altLang="zh-CN" dirty="0" smtClean="0"/>
              <a:t>+</a:t>
            </a:r>
            <a:r>
              <a:rPr lang="zh-CN" altLang="en-US" dirty="0" smtClean="0"/>
              <a:t>灰度世界白平衡后的结果图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45" y="4676888"/>
            <a:ext cx="3392259" cy="20353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63" y="4641108"/>
            <a:ext cx="3176735" cy="20757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0" y="4641108"/>
            <a:ext cx="3068159" cy="2060819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直方图处理</a:t>
            </a:r>
            <a:r>
              <a:rPr lang="en-US" altLang="zh-CN" dirty="0" smtClean="0"/>
              <a:t>——</a:t>
            </a:r>
            <a:r>
              <a:rPr lang="zh-CN" altLang="en-US" dirty="0"/>
              <a:t>三</a:t>
            </a:r>
            <a:r>
              <a:rPr lang="zh-CN" altLang="en-US" dirty="0" smtClean="0"/>
              <a:t>种方法对比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（直方图均衡、对比度拉伸、</a:t>
            </a:r>
            <a:r>
              <a:rPr lang="en-US" altLang="zh-CN" dirty="0" smtClean="0"/>
              <a:t>CLAHE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3" y="3119997"/>
            <a:ext cx="3727163" cy="22362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11" y="3119997"/>
            <a:ext cx="3727162" cy="22362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48" y="3132913"/>
            <a:ext cx="3732940" cy="222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9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直方图处理</a:t>
            </a:r>
            <a:r>
              <a:rPr lang="en-US" altLang="zh-CN" dirty="0" smtClean="0"/>
              <a:t>——</a:t>
            </a:r>
            <a:r>
              <a:rPr lang="zh-CN" altLang="en-US" dirty="0"/>
              <a:t>三</a:t>
            </a:r>
            <a:r>
              <a:rPr lang="zh-CN" altLang="en-US" dirty="0" smtClean="0"/>
              <a:t>种方法对比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（直方图均衡、对比度拉伸、</a:t>
            </a:r>
            <a:r>
              <a:rPr lang="en-US" altLang="zh-CN" dirty="0" smtClean="0"/>
              <a:t>CLAHE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9208"/>
            <a:ext cx="3173074" cy="35697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/>
        </p:blipFill>
        <p:spPr>
          <a:xfrm>
            <a:off x="4607054" y="2689208"/>
            <a:ext cx="2977891" cy="36413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6"/>
          <a:stretch/>
        </p:blipFill>
        <p:spPr>
          <a:xfrm>
            <a:off x="8281041" y="2689208"/>
            <a:ext cx="2753606" cy="37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 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 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underwater image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</a:t>
            </a: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Methods of blind deconvolution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Plan of future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801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000" dirty="0"/>
              <a:t>理论上假设成像系统具有线性和空间位移不变性，具备劣化过程的成像模型可描述</a:t>
            </a:r>
            <a:r>
              <a:rPr lang="zh-CN" altLang="zh-CN" sz="2000" dirty="0" smtClean="0"/>
              <a:t>为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                            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zh-CN" sz="2000" dirty="0" smtClean="0"/>
              <a:t>在</a:t>
            </a:r>
            <a:r>
              <a:rPr lang="zh-CN" altLang="zh-CN" sz="2000" dirty="0"/>
              <a:t>频域中，成像模型可表述为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                          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2000" dirty="0"/>
              <a:t>系统的总频域</a:t>
            </a:r>
            <a:r>
              <a:rPr lang="zh-CN" altLang="en-US" sz="2000" dirty="0" smtClean="0"/>
              <a:t>响应具备</a:t>
            </a:r>
            <a:r>
              <a:rPr lang="zh-CN" altLang="en-US" sz="2000" dirty="0"/>
              <a:t>级联性，因此系统的</a:t>
            </a:r>
            <a:r>
              <a:rPr lang="en-US" altLang="zh-CN" sz="2000" dirty="0"/>
              <a:t>MTF</a:t>
            </a:r>
            <a:r>
              <a:rPr lang="zh-CN" altLang="en-US" sz="2000" dirty="0"/>
              <a:t>可以表示成系统各个单元中的频域响应之积的</a:t>
            </a:r>
            <a:r>
              <a:rPr lang="zh-CN" altLang="en-US" sz="2000" dirty="0" smtClean="0"/>
              <a:t>形式：                      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1800" dirty="0" smtClean="0"/>
              <a:t>在时域表示为：</a:t>
            </a:r>
            <a:r>
              <a:rPr lang="en-US" altLang="zh-CN" sz="1800" dirty="0" smtClean="0"/>
              <a:t>                                                                    </a:t>
            </a:r>
            <a:endParaRPr lang="zh-CN" altLang="en-US" sz="1800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94892" y="2340682"/>
            <a:ext cx="5001658" cy="41864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194892" y="3548940"/>
            <a:ext cx="5122843" cy="3730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3194892" y="4957590"/>
            <a:ext cx="4671151" cy="46270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3194892" y="5905041"/>
            <a:ext cx="4395730" cy="4296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of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blind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deconvolution method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8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843088"/>
            <a:ext cx="9187685" cy="4289425"/>
          </a:xfrm>
        </p:spPr>
        <p:txBody>
          <a:bodyPr/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用矩阵表示为：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ea typeface="仿宋_GB2312" pitchFamily="49" charset="-122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ea typeface="仿宋_GB2312" pitchFamily="49" charset="-122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其中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H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MN×MN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维矩阵。 </a:t>
            </a:r>
          </a:p>
        </p:txBody>
      </p:sp>
      <p:graphicFrame>
        <p:nvGraphicFramePr>
          <p:cNvPr id="335887" name="Object 15"/>
          <p:cNvGraphicFramePr>
            <a:graphicFrameLocks noChangeAspect="1"/>
          </p:cNvGraphicFramePr>
          <p:nvPr/>
        </p:nvGraphicFramePr>
        <p:xfrm>
          <a:off x="2673350" y="2862264"/>
          <a:ext cx="716280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r:id="rId3" imgW="5245100" imgH="939800" progId="Equation.3">
                  <p:embed/>
                </p:oleObj>
              </mc:Choice>
              <mc:Fallback>
                <p:oleObj r:id="rId3" imgW="52451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2862264"/>
                        <a:ext cx="7162800" cy="1273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of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blind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deconvolution method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基于</a:t>
            </a:r>
            <a:r>
              <a:rPr lang="en-US" altLang="zh-CN" dirty="0"/>
              <a:t>SAA</a:t>
            </a:r>
            <a:r>
              <a:rPr lang="zh-CN" altLang="en-US" dirty="0"/>
              <a:t>理论，得水体</a:t>
            </a:r>
            <a:r>
              <a:rPr lang="en-US" altLang="zh-CN" dirty="0"/>
              <a:t>MTF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经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Hankel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/>
              <a:t>                          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6114983"/>
            <a:ext cx="1042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Fan F., Yang K., Xia M., Li W., Fu B. and Zhang W.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“Underwater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image restoration by means of blind deconvolution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approach.” Frontiers of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Optoelectionics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China, 2010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Blind deconvolution method based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SAA theory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CN" altLang="en-US" sz="3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227942" y="2522862"/>
            <a:ext cx="4990641" cy="9364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27942" y="4538949"/>
            <a:ext cx="4990641" cy="58389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87151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Richardson-Lucy algorithm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[1][2]</a:t>
            </a:r>
            <a:endParaRPr lang="zh-CN" altLang="en-US" sz="3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06766"/>
            <a:ext cx="9638841" cy="36796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3000" dirty="0" smtClean="0">
                <a:latin typeface="+mn-ea"/>
              </a:rPr>
              <a:t>采用极大似然估计，假定图像附加噪声符合泊松分布</a:t>
            </a:r>
            <a:endParaRPr lang="en-US" altLang="zh-CN" sz="3000" dirty="0">
              <a:latin typeface="+mn-ea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PSF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估计：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</a:p>
          <a:p>
            <a:pPr marL="0" indent="0">
              <a:buNone/>
            </a:pPr>
            <a:r>
              <a:rPr lang="en-US" altLang="zh-CN" dirty="0" smtClean="0"/>
              <a:t>        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复原图像估计：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                    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5662670"/>
            <a:ext cx="10200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Richardson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“Bayesian-based iterative method of image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restoration.” Journal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Optical Society of America, 1992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Lucy 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 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iterative technique for the rectification of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distributions.” Astronomical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Journal, 1974.</a:t>
            </a:r>
          </a:p>
          <a:p>
            <a:endParaRPr lang="en-US" altLang="zh-CN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686512" y="2681855"/>
            <a:ext cx="6402403" cy="89862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686512" y="4455571"/>
            <a:ext cx="6501555" cy="81049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86169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Mulitiplicative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iteratuve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latin typeface="+mn-ea"/>
              </a:rPr>
              <a:t>基于最大对数似然法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PSF</a:t>
            </a:r>
            <a:r>
              <a:rPr lang="zh-CN" altLang="en-US" dirty="0" smtClean="0"/>
              <a:t>估计：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复原图像估计：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444612" y="2922280"/>
            <a:ext cx="6268720" cy="35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444612" y="4793657"/>
            <a:ext cx="6501084" cy="39528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029972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Least-squares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latin typeface="+mn-ea"/>
              </a:rPr>
              <a:t>采用</a:t>
            </a:r>
            <a:r>
              <a:rPr lang="zh-CN" altLang="en-US" dirty="0">
                <a:latin typeface="+mn-ea"/>
              </a:rPr>
              <a:t>最陡</a:t>
            </a:r>
            <a:r>
              <a:rPr lang="zh-CN" altLang="en-US" dirty="0" smtClean="0">
                <a:latin typeface="+mn-ea"/>
              </a:rPr>
              <a:t>下降最小化方法，</a:t>
            </a:r>
            <a:r>
              <a:rPr lang="zh-CN" altLang="en-US" dirty="0">
                <a:latin typeface="+mn-ea"/>
              </a:rPr>
              <a:t>假定图像附加噪声</a:t>
            </a:r>
            <a:r>
              <a:rPr lang="zh-CN" altLang="en-US" dirty="0" smtClean="0">
                <a:latin typeface="+mn-ea"/>
              </a:rPr>
              <a:t>符合</a:t>
            </a:r>
            <a:r>
              <a:rPr lang="zh-CN" altLang="en-US" dirty="0">
                <a:latin typeface="+mn-ea"/>
              </a:rPr>
              <a:t>高斯</a:t>
            </a:r>
            <a:r>
              <a:rPr lang="zh-CN" altLang="en-US" dirty="0" smtClean="0">
                <a:latin typeface="+mn-ea"/>
              </a:rPr>
              <a:t>分布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PSF</a:t>
            </a:r>
            <a:r>
              <a:rPr lang="zh-CN" altLang="en-US" dirty="0" smtClean="0"/>
              <a:t>估计：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复原图像估计：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677100" y="3260992"/>
            <a:ext cx="6676220" cy="4737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677100" y="5313304"/>
            <a:ext cx="6676220" cy="44851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40681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5134" r="52281" b="6408"/>
          <a:stretch/>
        </p:blipFill>
        <p:spPr>
          <a:xfrm>
            <a:off x="6808426" y="2181339"/>
            <a:ext cx="3679634" cy="37964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51" y="2060151"/>
            <a:ext cx="4542449" cy="420844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of blind deconvolution methods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6623" y="5519452"/>
            <a:ext cx="150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）水上图像</a:t>
            </a:r>
            <a:endParaRPr lang="zh-CN" altLang="en-US" sz="1600" dirty="0"/>
          </a:p>
        </p:txBody>
      </p:sp>
      <p:sp>
        <p:nvSpPr>
          <p:cNvPr id="3" name="文本框 2"/>
          <p:cNvSpPr txBox="1"/>
          <p:nvPr/>
        </p:nvSpPr>
        <p:spPr>
          <a:xfrm>
            <a:off x="10488060" y="5519452"/>
            <a:ext cx="192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 smtClean="0"/>
              <a:t>b</a:t>
            </a:r>
            <a:r>
              <a:rPr lang="zh-CN" altLang="en-US" sz="1600" dirty="0" smtClean="0"/>
              <a:t>）水下图像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231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3" y="4037181"/>
            <a:ext cx="7356762" cy="26225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50" y="1573449"/>
            <a:ext cx="7198325" cy="25673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562641" y="2264620"/>
            <a:ext cx="2479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RLA</a:t>
            </a:r>
            <a:r>
              <a:rPr lang="zh-CN" altLang="en-US" dirty="0" smtClean="0"/>
              <a:t>迭代</a:t>
            </a:r>
            <a:r>
              <a:rPr lang="en-US" altLang="zh-CN" dirty="0" smtClean="0"/>
              <a:t>29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MIA</a:t>
            </a:r>
            <a:r>
              <a:rPr lang="zh-CN" altLang="en-US" dirty="0" smtClean="0"/>
              <a:t>迭代</a:t>
            </a:r>
            <a:r>
              <a:rPr lang="en-US" altLang="zh-CN" dirty="0" smtClean="0"/>
              <a:t>50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r>
              <a:rPr lang="en-US" altLang="zh-CN" dirty="0" smtClean="0"/>
              <a:t>ISRA</a:t>
            </a:r>
            <a:r>
              <a:rPr lang="zh-CN" altLang="en-US" dirty="0" smtClean="0"/>
              <a:t>迭代</a:t>
            </a:r>
            <a:r>
              <a:rPr lang="en-US" altLang="zh-CN" dirty="0" smtClean="0"/>
              <a:t>158</a:t>
            </a:r>
            <a:r>
              <a:rPr lang="zh-CN" altLang="en-US" dirty="0" smtClean="0"/>
              <a:t>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562641" y="4748269"/>
            <a:ext cx="236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RLA</a:t>
            </a:r>
            <a:r>
              <a:rPr lang="zh-CN" altLang="en-US" dirty="0" smtClean="0"/>
              <a:t>迭代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MIA</a:t>
            </a:r>
            <a:r>
              <a:rPr lang="zh-CN" altLang="en-US" dirty="0" smtClean="0"/>
              <a:t>迭代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r>
              <a:rPr lang="en-US" altLang="zh-CN" dirty="0" smtClean="0"/>
              <a:t>ISRA</a:t>
            </a:r>
            <a:r>
              <a:rPr lang="zh-CN" altLang="en-US" dirty="0" smtClean="0"/>
              <a:t>迭代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blind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deconvolution methods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38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Richardson-Lucy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[1][2]</a:t>
            </a:r>
            <a:endParaRPr lang="zh-CN" altLang="en-US" sz="3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06766"/>
            <a:ext cx="9638841" cy="3679634"/>
          </a:xfrm>
        </p:spPr>
        <p:txBody>
          <a:bodyPr>
            <a:normAutofit lnSpcReduction="10000"/>
          </a:bodyPr>
          <a:lstStyle/>
          <a:p>
            <a:r>
              <a:rPr lang="en-US" altLang="zh-CN" sz="3000" dirty="0" smtClean="0">
                <a:latin typeface="+mn-ea"/>
              </a:rPr>
              <a:t>R-L</a:t>
            </a:r>
            <a:r>
              <a:rPr lang="zh-CN" altLang="en-US" sz="3000" dirty="0" smtClean="0">
                <a:latin typeface="+mn-ea"/>
              </a:rPr>
              <a:t>算法的推导：</a:t>
            </a:r>
            <a:endParaRPr lang="en-US" altLang="zh-CN" sz="3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定理有：                                                       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/>
              <a:t>                          </a:t>
            </a:r>
            <a:r>
              <a:rPr lang="zh-CN" altLang="en-US" dirty="0" smtClean="0"/>
              <a:t>                                       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/>
              <a:t>于是有：                                                                            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 </a:t>
            </a: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lang="en-US" altLang="zh-CN" dirty="0" smtClean="0"/>
              <a:t>                                      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dirty="0" smtClean="0"/>
              <a:t>    </a:t>
            </a:r>
            <a:r>
              <a:rPr lang="zh-CN" altLang="en-US" sz="2400" dirty="0" smtClean="0"/>
              <a:t>将（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）代入（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）得：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5662670"/>
            <a:ext cx="10200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Richardson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“Bayesian-based iterative method of image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restoration.” Journal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Optical Society of America, 1992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Lucy 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 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iterative technique for the rectification of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distributions.” Astronomical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Journal, 1974.</a:t>
            </a:r>
          </a:p>
          <a:p>
            <a:endParaRPr lang="en-US" altLang="zh-CN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844489" y="2017710"/>
            <a:ext cx="2722880" cy="931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3844489" y="3028093"/>
            <a:ext cx="3069590" cy="618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844489" y="4170582"/>
            <a:ext cx="4085590" cy="120269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602332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Richardson-Lucy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[1][2]</a:t>
            </a:r>
            <a:endParaRPr lang="zh-CN" altLang="en-US" sz="3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06766"/>
            <a:ext cx="9638841" cy="3679634"/>
          </a:xfrm>
        </p:spPr>
        <p:txBody>
          <a:bodyPr>
            <a:normAutofit/>
          </a:bodyPr>
          <a:lstStyle/>
          <a:p>
            <a:r>
              <a:rPr lang="en-US" altLang="zh-CN" sz="3000" dirty="0" smtClean="0">
                <a:latin typeface="+mn-ea"/>
              </a:rPr>
              <a:t>R-L</a:t>
            </a:r>
            <a:r>
              <a:rPr lang="zh-CN" altLang="en-US" sz="3000" dirty="0" smtClean="0">
                <a:latin typeface="+mn-ea"/>
              </a:rPr>
              <a:t>算法的推导：</a:t>
            </a:r>
            <a:endParaRPr lang="en-US" altLang="zh-CN" sz="3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经过</a:t>
            </a:r>
            <a:r>
              <a:rPr lang="en-US" altLang="zh-CN" sz="2400" dirty="0" smtClean="0"/>
              <a:t>k-1</a:t>
            </a:r>
            <a:r>
              <a:rPr lang="zh-CN" altLang="en-US" sz="2400" dirty="0" smtClean="0"/>
              <a:t>次迭代后，第</a:t>
            </a:r>
            <a:r>
              <a:rPr lang="en-US" altLang="zh-CN" sz="2400" dirty="0" smtClean="0"/>
              <a:t>k</a:t>
            </a:r>
            <a:r>
              <a:rPr lang="zh-CN" altLang="en-US" sz="2400" dirty="0" smtClean="0"/>
              <a:t>次迭代式：</a:t>
            </a:r>
            <a:r>
              <a:rPr lang="en-US" altLang="zh-CN" sz="2400" dirty="0" smtClean="0"/>
              <a:t>   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  PSF</a:t>
            </a:r>
            <a:r>
              <a:rPr lang="zh-CN" altLang="en-US" sz="2400" dirty="0" smtClean="0"/>
              <a:t>的估计：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 smtClean="0"/>
              <a:t>    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原始图像估计：</a:t>
            </a:r>
            <a:r>
              <a:rPr lang="en-US" altLang="zh-CN" sz="2400" dirty="0" smtClean="0"/>
              <a:t>    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611929" y="2920939"/>
            <a:ext cx="5917661" cy="769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3611929" y="4665069"/>
            <a:ext cx="6149016" cy="73319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2260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左大括号 13"/>
          <p:cNvSpPr/>
          <p:nvPr/>
        </p:nvSpPr>
        <p:spPr>
          <a:xfrm>
            <a:off x="1919325" y="1546909"/>
            <a:ext cx="470848" cy="482453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16239" y="3073797"/>
            <a:ext cx="622751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变换域方法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小波变换，四元数空间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31229" y="1375242"/>
            <a:ext cx="8801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直方图处理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直方图均衡、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度拉伸，直方图规定化、限制对比度自适应直方图均衡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90173" y="2250299"/>
            <a:ext cx="113776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滤波方法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31229" y="4867248"/>
            <a:ext cx="240322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雾算法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暗原色去雾</a:t>
            </a:r>
          </a:p>
        </p:txBody>
      </p:sp>
      <p:sp>
        <p:nvSpPr>
          <p:cNvPr id="19" name="矩形 18"/>
          <p:cNvSpPr/>
          <p:nvPr/>
        </p:nvSpPr>
        <p:spPr>
          <a:xfrm>
            <a:off x="2416239" y="4265606"/>
            <a:ext cx="636380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图像融合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拉普拉斯、高斯金字塔图像融合方法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31229" y="6064028"/>
            <a:ext cx="6579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统计学的方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法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用马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尔可夫随机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场进行颜色校正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16239" y="5463218"/>
            <a:ext cx="396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衰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减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补偿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补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偿因衰减产生的颜色失真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90173" y="3641280"/>
            <a:ext cx="6579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颜色恒常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白平衡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左大括号 24"/>
          <p:cNvSpPr/>
          <p:nvPr/>
        </p:nvSpPr>
        <p:spPr>
          <a:xfrm>
            <a:off x="3462417" y="2046360"/>
            <a:ext cx="248383" cy="710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648734" y="1931319"/>
            <a:ext cx="162834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空间域滤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69623" y="2505922"/>
            <a:ext cx="5527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频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率域滤波：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低通滤波、高通滤波和带通滤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02555" y="1915920"/>
            <a:ext cx="6330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均</a:t>
            </a:r>
            <a:r>
              <a:rPr lang="zh-CN" altLang="en-US" dirty="0"/>
              <a:t>值滤波、高斯滤</a:t>
            </a:r>
            <a:r>
              <a:rPr lang="zh-CN" altLang="en-US" dirty="0" smtClean="0"/>
              <a:t>波、中</a:t>
            </a:r>
            <a:r>
              <a:rPr lang="zh-CN" altLang="en-US" dirty="0"/>
              <a:t>值滤</a:t>
            </a:r>
            <a:r>
              <a:rPr lang="zh-CN" altLang="en-US" dirty="0" smtClean="0"/>
              <a:t>波、图</a:t>
            </a:r>
            <a:r>
              <a:rPr lang="zh-CN" altLang="en-US" dirty="0"/>
              <a:t>像锐化的梯度算子滤波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30628" y="3664736"/>
            <a:ext cx="1878269" cy="633781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水下图像增强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 papers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Richardson-Lucy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Advantages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     </a:t>
            </a:r>
            <a:r>
              <a:rPr lang="zh-CN" altLang="en-US" dirty="0" smtClean="0"/>
              <a:t>非负性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     </a:t>
            </a:r>
            <a:r>
              <a:rPr lang="zh-CN" altLang="en-US" dirty="0" smtClean="0"/>
              <a:t>能量保持特性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Disadvantages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     </a:t>
            </a:r>
            <a:r>
              <a:rPr lang="zh-CN" altLang="en-US" dirty="0" smtClean="0"/>
              <a:t>振铃效应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噪声放大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19975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Richardson-Lucy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对无噪声模糊图像进行图像复原</a:t>
            </a:r>
            <a:r>
              <a:rPr lang="en-US" altLang="zh-CN" baseline="30000" dirty="0" smtClean="0"/>
              <a:t>[1]</a:t>
            </a:r>
            <a:endParaRPr lang="en-US" altLang="zh-CN" baseline="30000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 smtClean="0">
                <a:latin typeface="+mn-ea"/>
              </a:rPr>
              <a:t>图</a:t>
            </a:r>
            <a:r>
              <a:rPr lang="zh-CN" altLang="en-US" sz="1800" dirty="0">
                <a:latin typeface="+mn-ea"/>
              </a:rPr>
              <a:t>（</a:t>
            </a:r>
            <a:r>
              <a:rPr lang="en-US" altLang="zh-CN" sz="1800" dirty="0">
                <a:latin typeface="+mn-ea"/>
              </a:rPr>
              <a:t>b</a:t>
            </a:r>
            <a:r>
              <a:rPr lang="zh-CN" altLang="en-US" sz="1800" dirty="0" smtClean="0">
                <a:latin typeface="+mn-ea"/>
              </a:rPr>
              <a:t>）为：</a:t>
            </a:r>
            <a:endParaRPr lang="en-US" altLang="zh-CN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+mn-ea"/>
              </a:rPr>
              <a:t>模糊方向</a:t>
            </a:r>
            <a:r>
              <a:rPr lang="en-US" altLang="zh-CN" sz="1800" dirty="0">
                <a:latin typeface="+mn-ea"/>
              </a:rPr>
              <a:t>10</a:t>
            </a:r>
            <a:r>
              <a:rPr lang="zh-CN" altLang="en-US" sz="1800" dirty="0">
                <a:latin typeface="+mn-ea"/>
              </a:rPr>
              <a:t>度</a:t>
            </a:r>
            <a:endParaRPr lang="en-US" altLang="zh-CN" sz="1800" dirty="0">
              <a:latin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latin typeface="+mn-ea"/>
              </a:rPr>
              <a:t>模糊长度</a:t>
            </a:r>
            <a:r>
              <a:rPr lang="en-US" altLang="zh-CN" sz="1800" dirty="0" smtClean="0">
                <a:latin typeface="+mn-ea"/>
              </a:rPr>
              <a:t>20</a:t>
            </a:r>
            <a:r>
              <a:rPr lang="zh-CN" altLang="en-US" sz="1800" dirty="0" smtClean="0">
                <a:latin typeface="+mn-ea"/>
              </a:rPr>
              <a:t>像素</a:t>
            </a:r>
            <a:endParaRPr lang="en-US" altLang="zh-CN" sz="1800" dirty="0" smtClean="0">
              <a:latin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latin typeface="+mn-ea"/>
              </a:rPr>
              <a:t>的运动模糊图像</a:t>
            </a:r>
            <a:endParaRPr lang="en-US" altLang="zh-CN" sz="2400" dirty="0">
              <a:latin typeface="+mn-ea"/>
            </a:endParaRP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01" y="2292102"/>
            <a:ext cx="4531408" cy="41637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71" y="2982278"/>
            <a:ext cx="2879408" cy="27834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6455883"/>
            <a:ext cx="980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[1] </a:t>
            </a:r>
            <a:r>
              <a:rPr lang="zh-CN" altLang="en-US" dirty="0" smtClean="0"/>
              <a:t>闻毅</a:t>
            </a:r>
            <a:r>
              <a:rPr lang="en-US" altLang="zh-CN" dirty="0"/>
              <a:t>. </a:t>
            </a:r>
            <a:r>
              <a:rPr lang="en-US" altLang="zh-CN" dirty="0" smtClean="0"/>
              <a:t>“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Lucy-Richardson</a:t>
            </a:r>
            <a:r>
              <a:rPr lang="zh-CN" altLang="en-US" dirty="0" smtClean="0"/>
              <a:t>算法</a:t>
            </a:r>
            <a:r>
              <a:rPr lang="zh-CN" altLang="en-US" dirty="0"/>
              <a:t>在模糊图像复原中的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.” </a:t>
            </a:r>
            <a:r>
              <a:rPr lang="zh-CN" altLang="en-US" dirty="0" smtClean="0"/>
              <a:t>智能计算机与应用</a:t>
            </a:r>
            <a:r>
              <a:rPr lang="en-US" altLang="zh-CN" dirty="0" smtClean="0"/>
              <a:t>. 2015.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068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Richardson-Lucy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zh-CN" altLang="en-US" sz="4500" dirty="0"/>
              <a:t>对有噪声模糊图像进行图像复原</a:t>
            </a:r>
            <a:endParaRPr lang="en-US" altLang="zh-CN" sz="4500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图（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）为：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模糊方向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度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模糊长度</a:t>
            </a:r>
            <a:r>
              <a:rPr lang="en-US" altLang="zh-CN" dirty="0">
                <a:latin typeface="+mn-ea"/>
              </a:rPr>
              <a:t>20</a:t>
            </a:r>
            <a:r>
              <a:rPr lang="zh-CN" altLang="en-US" dirty="0" smtClean="0">
                <a:latin typeface="+mn-ea"/>
              </a:rPr>
              <a:t>像素</a:t>
            </a:r>
            <a:endParaRPr lang="en-US" altLang="zh-CN" dirty="0" smtClean="0">
              <a:latin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latin typeface="+mn-ea"/>
              </a:rPr>
              <a:t>添加了</a:t>
            </a:r>
            <a:r>
              <a:rPr lang="en-US" altLang="zh-CN" dirty="0" smtClean="0">
                <a:latin typeface="+mn-ea"/>
              </a:rPr>
              <a:t>0.01</a:t>
            </a:r>
            <a:r>
              <a:rPr lang="zh-CN" altLang="en-US" dirty="0" smtClean="0">
                <a:latin typeface="+mn-ea"/>
              </a:rPr>
              <a:t>的椒盐噪声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的运动模糊图像</a:t>
            </a:r>
            <a:endParaRPr lang="en-US" altLang="zh-CN" sz="3600" dirty="0">
              <a:latin typeface="+mn-ea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64" y="2370030"/>
            <a:ext cx="6023942" cy="42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improvement of Richardson-Lucy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R-L</a:t>
            </a:r>
            <a:r>
              <a:rPr lang="zh-CN" altLang="en-US" dirty="0"/>
              <a:t>算法中</a:t>
            </a:r>
            <a:r>
              <a:rPr lang="zh-CN" altLang="en-US" dirty="0" smtClean="0"/>
              <a:t>引入增益图</a:t>
            </a:r>
            <a:r>
              <a:rPr lang="en-US" altLang="zh-CN" baseline="30000" dirty="0" smtClean="0"/>
              <a:t>[1]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 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增益图定义</a:t>
            </a:r>
            <a:r>
              <a:rPr lang="en-US" altLang="zh-CN" dirty="0" smtClean="0"/>
              <a:t>:  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60164" y="6125378"/>
            <a:ext cx="111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Yuan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L.,Sun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J.,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L.. “Image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deblurring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blurred noisy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pairs.” ACM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onGraphics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2007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700080" y="2406325"/>
            <a:ext cx="3747322" cy="8546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3700080" y="4463498"/>
            <a:ext cx="3349719" cy="71442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8516038" y="2648993"/>
            <a:ext cx="265506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减少图像边缘的对比度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0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improvement of Richardson-Lucy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3" y="1273048"/>
            <a:ext cx="6087510" cy="25828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18" y="3984312"/>
            <a:ext cx="5495694" cy="26076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3389" y="3400602"/>
            <a:ext cx="2227129" cy="38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a</a:t>
            </a:r>
            <a:r>
              <a:rPr lang="zh-CN" altLang="en-US" dirty="0" smtClean="0"/>
              <a:t>）原始图像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482989" y="3400602"/>
            <a:ext cx="1824658" cy="36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）模糊图像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53389" y="6136395"/>
            <a:ext cx="222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R-L</a:t>
            </a:r>
            <a:r>
              <a:rPr lang="zh-CN" altLang="en-US" dirty="0" smtClean="0"/>
              <a:t>处理后图像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355253" y="6175943"/>
            <a:ext cx="290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d</a:t>
            </a:r>
            <a:r>
              <a:rPr lang="zh-CN" altLang="en-US" dirty="0" smtClean="0"/>
              <a:t>）改进</a:t>
            </a:r>
            <a:r>
              <a:rPr lang="en-US" altLang="zh-CN" dirty="0" smtClean="0"/>
              <a:t>R-L</a:t>
            </a:r>
            <a:r>
              <a:rPr lang="zh-CN" altLang="en-US" dirty="0" smtClean="0"/>
              <a:t>处理后图像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7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improvement of Richardson-Lucy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7482" cy="442093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基于多尺度几何分析的</a:t>
            </a:r>
            <a:r>
              <a:rPr lang="en-US" altLang="zh-CN" dirty="0" smtClean="0"/>
              <a:t>R-L</a:t>
            </a:r>
            <a:r>
              <a:rPr lang="zh-CN" altLang="en-US" dirty="0" smtClean="0"/>
              <a:t>算法</a:t>
            </a:r>
            <a:r>
              <a:rPr lang="en-US" altLang="zh-CN" baseline="30000" dirty="0" smtClean="0"/>
              <a:t>[1]</a:t>
            </a:r>
          </a:p>
          <a:p>
            <a:pPr marL="0" indent="0">
              <a:buNone/>
            </a:pPr>
            <a:r>
              <a:rPr lang="zh-CN" altLang="en-US" sz="2400" dirty="0" smtClean="0"/>
              <a:t>    当噪声不可忽略时，将降质模型带入</a:t>
            </a:r>
            <a:r>
              <a:rPr lang="en-US" altLang="zh-CN" sz="2400" dirty="0" smtClean="0"/>
              <a:t>R-L</a:t>
            </a:r>
            <a:r>
              <a:rPr lang="zh-CN" altLang="en-US" sz="2400" dirty="0" smtClean="0"/>
              <a:t>算法：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令                                                         ，并定义每次迭代的残差为：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</a:p>
          <a:p>
            <a:pPr marL="0" indent="0">
              <a:buNone/>
            </a:pPr>
            <a:r>
              <a:rPr lang="en-US" altLang="zh-CN" sz="2400" dirty="0" smtClean="0"/>
              <a:t>        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 smtClean="0"/>
              <a:t> </a:t>
            </a:r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8534341" y="4748418"/>
            <a:ext cx="2813892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噪声项              </a:t>
            </a:r>
            <a:r>
              <a:rPr lang="zh-CN" altLang="en-US" dirty="0"/>
              <a:t>是</a:t>
            </a:r>
            <a:r>
              <a:rPr lang="zh-CN" altLang="en-US" dirty="0" smtClean="0"/>
              <a:t>造成</a:t>
            </a:r>
            <a:r>
              <a:rPr lang="en-US" altLang="zh-CN" dirty="0" smtClean="0"/>
              <a:t>R-L</a:t>
            </a:r>
            <a:r>
              <a:rPr lang="zh-CN" altLang="en-US" dirty="0" smtClean="0"/>
              <a:t>算法在迭代过程中噪声放大的原因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6381498"/>
            <a:ext cx="900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[1] </a:t>
            </a:r>
            <a:r>
              <a:rPr lang="zh-CN" altLang="en-US" dirty="0" smtClean="0"/>
              <a:t>闫河</a:t>
            </a:r>
            <a:r>
              <a:rPr lang="en-US" altLang="zh-CN" dirty="0" smtClean="0"/>
              <a:t>,</a:t>
            </a:r>
            <a:r>
              <a:rPr lang="zh-CN" altLang="en-US" dirty="0" smtClean="0"/>
              <a:t>闫卫军</a:t>
            </a:r>
            <a:r>
              <a:rPr lang="en-US" altLang="zh-CN" dirty="0" smtClean="0"/>
              <a:t>.</a:t>
            </a:r>
            <a:r>
              <a:rPr lang="zh-CN" altLang="en-US" dirty="0" smtClean="0"/>
              <a:t>“基于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Lucy-Richardson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算法的图像复原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 smtClean="0"/>
              <a:t>”计算机工程</a:t>
            </a:r>
            <a:r>
              <a:rPr lang="en-US" altLang="zh-CN" dirty="0" smtClean="0"/>
              <a:t>, 2010.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264884" y="2912655"/>
            <a:ext cx="5816906" cy="865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354753" y="4064318"/>
            <a:ext cx="3768090" cy="488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2264884" y="4839406"/>
            <a:ext cx="5750805" cy="50890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9329048" y="4748418"/>
            <a:ext cx="733425" cy="3454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76573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improvement of Richardson-Lucy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6641"/>
            <a:ext cx="9815111" cy="32421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 设            中</a:t>
            </a:r>
            <a:r>
              <a:rPr lang="zh-CN" altLang="en-US" sz="2400" dirty="0"/>
              <a:t>的多尺度分析变换为 </a:t>
            </a:r>
            <a:r>
              <a:rPr lang="zh-CN" altLang="en-US" sz="2400" dirty="0" smtClean="0"/>
              <a:t>：                                    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选取</a:t>
            </a:r>
            <a:r>
              <a:rPr lang="zh-CN" altLang="en-US" sz="2400" dirty="0"/>
              <a:t>阈值   </a:t>
            </a:r>
            <a:r>
              <a:rPr lang="en-US" altLang="zh-CN" sz="2400" dirty="0"/>
              <a:t> </a:t>
            </a:r>
            <a:r>
              <a:rPr lang="zh-CN" altLang="en-US" sz="2400" dirty="0"/>
              <a:t>，对   </a:t>
            </a:r>
            <a:r>
              <a:rPr lang="zh-CN" altLang="en-US" sz="2400" dirty="0" smtClean="0"/>
              <a:t>            进行</a:t>
            </a:r>
            <a:r>
              <a:rPr lang="zh-CN" altLang="en-US" sz="2400" dirty="0"/>
              <a:t>阈值降噪：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 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降噪后的残差为：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                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  则迭代方程为：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</a:t>
            </a:r>
            <a:endParaRPr lang="en-US" altLang="zh-CN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081433" y="4074866"/>
            <a:ext cx="388436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消除噪声残差的多尺度几何去噪算子选用</a:t>
            </a:r>
            <a:r>
              <a:rPr lang="en-US" altLang="zh-CN" dirty="0" smtClean="0"/>
              <a:t>NSCT</a:t>
            </a:r>
            <a:r>
              <a:rPr lang="zh-CN" altLang="en-US" dirty="0" smtClean="0"/>
              <a:t>（非下采样轮廓波变换）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89488" y="1836641"/>
            <a:ext cx="869818" cy="347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5745755" y="1836641"/>
            <a:ext cx="2371725" cy="400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2247441" y="2296166"/>
            <a:ext cx="295275" cy="379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3220025" y="2296166"/>
            <a:ext cx="942975" cy="411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436447" y="2971646"/>
            <a:ext cx="2806202" cy="5142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7"/>
          <a:stretch>
            <a:fillRect/>
          </a:stretch>
        </p:blipFill>
        <p:spPr>
          <a:xfrm>
            <a:off x="3436447" y="4187556"/>
            <a:ext cx="3988921" cy="495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8"/>
          <a:stretch>
            <a:fillRect/>
          </a:stretch>
        </p:blipFill>
        <p:spPr>
          <a:xfrm>
            <a:off x="3436447" y="5339111"/>
            <a:ext cx="4903322" cy="87467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421507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improvement of Richardson-Lucy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3389" y="3400602"/>
            <a:ext cx="2227129" cy="38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a</a:t>
            </a:r>
            <a:r>
              <a:rPr lang="zh-CN" altLang="en-US" dirty="0" smtClean="0"/>
              <a:t>）原始图像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482989" y="3400602"/>
            <a:ext cx="1824658" cy="36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）模糊图像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53389" y="6136395"/>
            <a:ext cx="222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R-L</a:t>
            </a:r>
            <a:r>
              <a:rPr lang="zh-CN" altLang="en-US" dirty="0" smtClean="0"/>
              <a:t>处理后图像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355253" y="6175943"/>
            <a:ext cx="290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d</a:t>
            </a:r>
            <a:r>
              <a:rPr lang="zh-CN" altLang="en-US" dirty="0" smtClean="0"/>
              <a:t>）改进</a:t>
            </a:r>
            <a:r>
              <a:rPr lang="en-US" altLang="zh-CN" dirty="0" smtClean="0"/>
              <a:t>R-L</a:t>
            </a:r>
            <a:r>
              <a:rPr lang="zh-CN" altLang="en-US" dirty="0" smtClean="0"/>
              <a:t>处理后图像</a:t>
            </a:r>
            <a:endParaRPr lang="zh-CN" altLang="en-US" dirty="0"/>
          </a:p>
        </p:txBody>
      </p:sp>
      <p:pic>
        <p:nvPicPr>
          <p:cNvPr id="11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69" y="1365829"/>
            <a:ext cx="5297391" cy="2699051"/>
          </a:xfr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69" y="4064880"/>
            <a:ext cx="5537960" cy="26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4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of future work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2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+mn-ea"/>
              </a:rPr>
              <a:t>深入学习研究用于反卷积的</a:t>
            </a:r>
            <a:r>
              <a:rPr lang="en-US" altLang="zh-CN" dirty="0" smtClean="0">
                <a:latin typeface="+mn-ea"/>
              </a:rPr>
              <a:t>R-L</a:t>
            </a:r>
            <a:r>
              <a:rPr lang="zh-CN" altLang="en-US" dirty="0" smtClean="0">
                <a:latin typeface="+mn-ea"/>
              </a:rPr>
              <a:t>算法</a:t>
            </a:r>
            <a:endParaRPr lang="en-US" altLang="zh-CN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latin typeface="+mn-ea"/>
              </a:rPr>
              <a:t>学习研究用于反卷积的最小二乘算法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44601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6434" y="1773716"/>
            <a:ext cx="8152482" cy="39440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引入增益图的</a:t>
            </a:r>
            <a:r>
              <a:rPr lang="en-US" altLang="zh-CN" dirty="0" smtClean="0"/>
              <a:t>R-L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基于多尺度几何分析的</a:t>
            </a:r>
            <a:r>
              <a:rPr lang="en-US" altLang="zh-CN" dirty="0" smtClean="0"/>
              <a:t>R-L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阻尼</a:t>
            </a:r>
            <a:r>
              <a:rPr lang="en-US" altLang="zh-CN" dirty="0"/>
              <a:t>R-L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improvement of Richardson-Lucy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93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左大括号 4"/>
          <p:cNvSpPr/>
          <p:nvPr/>
        </p:nvSpPr>
        <p:spPr>
          <a:xfrm>
            <a:off x="2684327" y="2255955"/>
            <a:ext cx="470848" cy="35279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55175" y="2817996"/>
            <a:ext cx="646294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偏振技术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用偏振技术估算后向散射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5175" y="2071289"/>
            <a:ext cx="9036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去卷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积方法：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L-R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 、 最小二乘法 、乘法迭代法  </a:t>
            </a:r>
          </a:p>
        </p:txBody>
      </p:sp>
      <p:sp>
        <p:nvSpPr>
          <p:cNvPr id="14" name="矩形 13"/>
          <p:cNvSpPr/>
          <p:nvPr/>
        </p:nvSpPr>
        <p:spPr>
          <a:xfrm>
            <a:off x="3155175" y="3543154"/>
            <a:ext cx="8519087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滤波方法：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根据成像模型设计滤波器，估算出滤波器参数，进行滤波复原图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融合：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拉普拉斯、高斯金字塔图像融合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去雾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算法：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暗原色去雾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域算法：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小波变换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06058" y="3703014"/>
            <a:ext cx="1878269" cy="633781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水下图像复原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 papers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454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improvement of Least-squares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65145" cy="38590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约束最小二乘方法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正则化约束最小二乘方法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平滑约束最小二乘方法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最小二乘增量迭代正则化方法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0680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</a:p>
          <a:p>
            <a:pPr marL="0" indent="0">
              <a:buNone/>
            </a:pPr>
            <a:r>
              <a:rPr lang="en-US" altLang="zh-CN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Thanks</a:t>
            </a:r>
            <a:endParaRPr lang="zh-CN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8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8505"/>
            <a:ext cx="10515600" cy="4630259"/>
          </a:xfrm>
        </p:spPr>
        <p:txBody>
          <a:bodyPr/>
          <a:lstStyle/>
          <a:p>
            <a:r>
              <a:rPr lang="zh-CN" altLang="en-US" dirty="0" smtClean="0"/>
              <a:t>去雾类算法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可见度增强代码</a:t>
            </a:r>
            <a:r>
              <a:rPr lang="en-US" altLang="zh-CN" dirty="0" smtClean="0"/>
              <a:t>1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8" y="2284291"/>
            <a:ext cx="3306594" cy="2150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13" y="4564142"/>
            <a:ext cx="3560101" cy="21454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801" y="2287622"/>
            <a:ext cx="3224497" cy="20986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0" y="2287622"/>
            <a:ext cx="3068159" cy="20633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75" y="4564142"/>
            <a:ext cx="3296423" cy="21454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527" y="4564142"/>
            <a:ext cx="3151304" cy="21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2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134" y="1690688"/>
            <a:ext cx="10515600" cy="4630259"/>
          </a:xfrm>
        </p:spPr>
        <p:txBody>
          <a:bodyPr/>
          <a:lstStyle/>
          <a:p>
            <a:r>
              <a:rPr lang="zh-CN" altLang="en-US" dirty="0" smtClean="0"/>
              <a:t>去雾类算法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可见度增强代码</a:t>
            </a:r>
            <a:r>
              <a:rPr lang="en-US" altLang="zh-CN" dirty="0"/>
              <a:t>2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8" y="2287622"/>
            <a:ext cx="3306594" cy="2150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01" y="2287622"/>
            <a:ext cx="3224497" cy="20986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0" y="2287622"/>
            <a:ext cx="3068159" cy="20633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19" y="4666266"/>
            <a:ext cx="3409963" cy="2045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01" y="4648907"/>
            <a:ext cx="3246973" cy="21114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0" y="4648907"/>
            <a:ext cx="3068159" cy="206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134" y="1690688"/>
            <a:ext cx="10515600" cy="4630259"/>
          </a:xfrm>
        </p:spPr>
        <p:txBody>
          <a:bodyPr/>
          <a:lstStyle/>
          <a:p>
            <a:r>
              <a:rPr lang="zh-CN" altLang="en-US" dirty="0" smtClean="0"/>
              <a:t>去雾类算法</a:t>
            </a:r>
            <a:r>
              <a:rPr lang="en-US" altLang="zh-CN" dirty="0" smtClean="0"/>
              <a:t>——</a:t>
            </a:r>
            <a:r>
              <a:rPr lang="zh-CN" altLang="en-US" dirty="0"/>
              <a:t>导向滤波暗通道去雾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8" y="2287622"/>
            <a:ext cx="3306594" cy="2150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01" y="2287622"/>
            <a:ext cx="3224497" cy="20986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0" y="2287622"/>
            <a:ext cx="3068159" cy="20633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5" y="4592410"/>
            <a:ext cx="3296397" cy="21481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01" y="4592411"/>
            <a:ext cx="3260327" cy="21198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0" y="4592410"/>
            <a:ext cx="3109610" cy="211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5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4"/>
            <a:ext cx="10751545" cy="4630259"/>
          </a:xfrm>
        </p:spPr>
        <p:txBody>
          <a:bodyPr/>
          <a:lstStyle/>
          <a:p>
            <a:r>
              <a:rPr lang="zh-CN" altLang="en-US" dirty="0" smtClean="0"/>
              <a:t>去雾类算法对比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1800" dirty="0" smtClean="0"/>
              <a:t>（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）可见度复原算法</a:t>
            </a:r>
            <a:r>
              <a:rPr lang="en-US" altLang="zh-CN" sz="1800" dirty="0" smtClean="0"/>
              <a:t>1                                  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b</a:t>
            </a:r>
            <a:r>
              <a:rPr lang="zh-CN" altLang="en-US" sz="1800" dirty="0" smtClean="0"/>
              <a:t>）可见度复原算法</a:t>
            </a:r>
            <a:r>
              <a:rPr lang="en-US" altLang="zh-CN" sz="1800" dirty="0" smtClean="0"/>
              <a:t>2                         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c</a:t>
            </a:r>
            <a:r>
              <a:rPr lang="zh-CN" altLang="en-US" sz="1800" dirty="0" smtClean="0"/>
              <a:t>）导向滤波暗通道去雾法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53" y="3055504"/>
            <a:ext cx="3411672" cy="2223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63" y="3068810"/>
            <a:ext cx="3661015" cy="21966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5" y="3068810"/>
            <a:ext cx="3647613" cy="22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2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underwater image enhancement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4"/>
            <a:ext cx="10751545" cy="4630259"/>
          </a:xfrm>
        </p:spPr>
        <p:txBody>
          <a:bodyPr/>
          <a:lstStyle/>
          <a:p>
            <a:r>
              <a:rPr lang="zh-CN" altLang="en-US" dirty="0" smtClean="0"/>
              <a:t>去雾类算法对比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1800" dirty="0" smtClean="0"/>
              <a:t>（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）可见度复原算法</a:t>
            </a:r>
            <a:r>
              <a:rPr lang="en-US" altLang="zh-CN" sz="1800" dirty="0" smtClean="0"/>
              <a:t>1                                  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b</a:t>
            </a:r>
            <a:r>
              <a:rPr lang="zh-CN" altLang="en-US" sz="1800" dirty="0" smtClean="0"/>
              <a:t>）可见度复原算法</a:t>
            </a:r>
            <a:r>
              <a:rPr lang="en-US" altLang="zh-CN" sz="1800" dirty="0" smtClean="0"/>
              <a:t>2                         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c</a:t>
            </a:r>
            <a:r>
              <a:rPr lang="zh-CN" altLang="en-US" sz="1800" dirty="0" smtClean="0"/>
              <a:t>）导向滤波暗通道去雾法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</a:t>
            </a:r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85572"/>
            <a:ext cx="3403871" cy="22154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84" y="2985572"/>
            <a:ext cx="3406857" cy="22154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17" y="2985572"/>
            <a:ext cx="3420234" cy="22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2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1486</Words>
  <Application>Microsoft Office PowerPoint</Application>
  <PresentationFormat>宽屏</PresentationFormat>
  <Paragraphs>387</Paragraphs>
  <Slides>41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仿宋_GB2312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Microsoft 公式 3.0</vt:lpstr>
      <vt:lpstr>Underwater image restoration</vt:lpstr>
      <vt:lpstr>CONTENT</vt:lpstr>
      <vt:lpstr>Summarization of papers</vt:lpstr>
      <vt:lpstr>Summarization of papers</vt:lpstr>
      <vt:lpstr>Results of underwater image enhancement</vt:lpstr>
      <vt:lpstr>Results of underwater image enhancement</vt:lpstr>
      <vt:lpstr>Results of underwater image enhancement</vt:lpstr>
      <vt:lpstr>Results of underwater image enhancement</vt:lpstr>
      <vt:lpstr>Results of underwater image enhancement</vt:lpstr>
      <vt:lpstr>Results of underwater image enhancement</vt:lpstr>
      <vt:lpstr>Results of underwater image enhancement</vt:lpstr>
      <vt:lpstr>The results of underwater image enhancement</vt:lpstr>
      <vt:lpstr>The results of underwater image enhancement</vt:lpstr>
      <vt:lpstr>The results of underwater image enhancement</vt:lpstr>
      <vt:lpstr>The results of underwater image enhancement</vt:lpstr>
      <vt:lpstr>The results of underwater image enhancement</vt:lpstr>
      <vt:lpstr>The results of underwater image enhancement</vt:lpstr>
      <vt:lpstr>The results of underwater image enhancement</vt:lpstr>
      <vt:lpstr>The results of underwater image enhancement</vt:lpstr>
      <vt:lpstr>The fundamental of blind deconvolution method</vt:lpstr>
      <vt:lpstr>The fundamental of blind deconvolution method</vt:lpstr>
      <vt:lpstr>Blind deconvolution method based on SAA theory[1]</vt:lpstr>
      <vt:lpstr>Richardson-Lucy algorithm[1][2]</vt:lpstr>
      <vt:lpstr>Mulitiplicative iteratuve algorithm</vt:lpstr>
      <vt:lpstr>Least-squares algorithm</vt:lpstr>
      <vt:lpstr>PowerPoint 演示文稿</vt:lpstr>
      <vt:lpstr>PowerPoint 演示文稿</vt:lpstr>
      <vt:lpstr>Richardson-Lucy algorithm[1][2]</vt:lpstr>
      <vt:lpstr>Richardson-Lucy algorithm[1][2]</vt:lpstr>
      <vt:lpstr>Richardson-Lucy algorithm</vt:lpstr>
      <vt:lpstr>Richardson-Lucy algorithm</vt:lpstr>
      <vt:lpstr>Richardson-Lucy algorithm</vt:lpstr>
      <vt:lpstr>The improvement of Richardson-Lucy algorithm</vt:lpstr>
      <vt:lpstr>The improvement of Richardson-Lucy algorithm</vt:lpstr>
      <vt:lpstr>The improvement of Richardson-Lucy algorithm</vt:lpstr>
      <vt:lpstr>The improvement of Richardson-Lucy algorithm</vt:lpstr>
      <vt:lpstr>The improvement of Richardson-Lucy algorithm</vt:lpstr>
      <vt:lpstr>Plan of future work</vt:lpstr>
      <vt:lpstr>The improvement of Richardson-Lucy algorithm</vt:lpstr>
      <vt:lpstr>The improvement of Least-squares algorithm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qiqi</dc:creator>
  <cp:lastModifiedBy>qiqi</cp:lastModifiedBy>
  <cp:revision>97</cp:revision>
  <dcterms:created xsi:type="dcterms:W3CDTF">2016-10-14T13:04:51Z</dcterms:created>
  <dcterms:modified xsi:type="dcterms:W3CDTF">2016-10-24T03:48:24Z</dcterms:modified>
</cp:coreProperties>
</file>